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2D_F6DEC744.xml" ContentType="application/vnd.ms-powerpoint.comments+xml"/>
  <Override PartName="/ppt/comments/modernComment_12F_94A83583.xml" ContentType="application/vnd.ms-powerpoint.comments+xml"/>
  <Override PartName="/ppt/comments/modernComment_131_125F2793.xml" ContentType="application/vnd.ms-powerpoint.comment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6"/>
  </p:notesMasterIdLst>
  <p:sldIdLst>
    <p:sldId id="257" r:id="rId2"/>
    <p:sldId id="298" r:id="rId3"/>
    <p:sldId id="299" r:id="rId4"/>
    <p:sldId id="300" r:id="rId5"/>
    <p:sldId id="301" r:id="rId6"/>
    <p:sldId id="302" r:id="rId7"/>
    <p:sldId id="309" r:id="rId8"/>
    <p:sldId id="303" r:id="rId9"/>
    <p:sldId id="310" r:id="rId10"/>
    <p:sldId id="304" r:id="rId11"/>
    <p:sldId id="305" r:id="rId12"/>
    <p:sldId id="306" r:id="rId13"/>
    <p:sldId id="307" r:id="rId14"/>
    <p:sldId id="30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7B8413-2161-60E6-AC06-4AFA172A072B}" name="Kaarina Ruta" initials="KR" userId="S::kaarina.ruta@WLGA.GOV.UK::505b7bc8-99bf-42ac-bbfe-99823384ad0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Wilby" initials="KW" lastIdx="0" clrIdx="0">
    <p:extLst>
      <p:ext uri="{19B8F6BF-5375-455C-9EA6-DF929625EA0E}">
        <p15:presenceInfo xmlns:p15="http://schemas.microsoft.com/office/powerpoint/2012/main" userId="S-1-5-21-1275210071-583907252-682003330-25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arina Ruta" userId="505b7bc8-99bf-42ac-bbfe-99823384ad0f" providerId="ADAL" clId="{4D439A21-AACB-45F1-B1AE-49C494E9E71D}"/>
    <pc:docChg chg="custSel modSld">
      <pc:chgData name="Kaarina Ruta" userId="505b7bc8-99bf-42ac-bbfe-99823384ad0f" providerId="ADAL" clId="{4D439A21-AACB-45F1-B1AE-49C494E9E71D}" dt="2023-01-18T15:53:40.432" v="563" actId="20577"/>
      <pc:docMkLst>
        <pc:docMk/>
      </pc:docMkLst>
      <pc:sldChg chg="modSp mod">
        <pc:chgData name="Kaarina Ruta" userId="505b7bc8-99bf-42ac-bbfe-99823384ad0f" providerId="ADAL" clId="{4D439A21-AACB-45F1-B1AE-49C494E9E71D}" dt="2023-01-18T15:53:40.432" v="563" actId="20577"/>
        <pc:sldMkLst>
          <pc:docMk/>
          <pc:sldMk cId="617396896" sldId="306"/>
        </pc:sldMkLst>
        <pc:spChg chg="mod">
          <ac:chgData name="Kaarina Ruta" userId="505b7bc8-99bf-42ac-bbfe-99823384ad0f" providerId="ADAL" clId="{4D439A21-AACB-45F1-B1AE-49C494E9E71D}" dt="2023-01-18T15:53:40.432" v="563" actId="20577"/>
          <ac:spMkLst>
            <pc:docMk/>
            <pc:sldMk cId="617396896" sldId="306"/>
            <ac:spMk id="3" creationId="{00000000-0000-0000-0000-000000000000}"/>
          </ac:spMkLst>
        </pc:spChg>
      </pc:sldChg>
    </pc:docChg>
  </pc:docChgLst>
</pc:chgInfo>
</file>

<file path=ppt/comments/modernComment_12D_F6DEC7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024FEC3-2B2F-4F92-BB18-D32646750A6E}" authorId="{EA7B8413-2161-60E6-AC06-4AFA172A072B}" created="2023-01-18T14:27:11.5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41795140" sldId="301"/>
      <ac:spMk id="3" creationId="{00000000-0000-0000-0000-000000000000}"/>
      <ac:txMk cp="467" len="3">
        <ac:context len="591" hash="973214465"/>
      </ac:txMk>
    </ac:txMkLst>
    <p188:pos x="5225848" y="3060255"/>
    <p188:txBody>
      <a:bodyPr/>
      <a:lstStyle/>
      <a:p>
        <a:r>
          <a:rPr lang="en-GB"/>
          <a:t>Criteria have been</a:t>
        </a:r>
      </a:p>
    </p188:txBody>
  </p188:cm>
</p188:cmLst>
</file>

<file path=ppt/comments/modernComment_12F_94A835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4ECD989-7173-4AA5-A932-E77E41C3A4AF}" authorId="{EA7B8413-2161-60E6-AC06-4AFA172A072B}" created="2023-01-18T14:29:01.05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94051715" sldId="303"/>
      <ac:spMk id="3" creationId="{00000000-0000-0000-0000-000000000000}"/>
      <ac:txMk cp="252" len="123">
        <ac:context len="985" hash="3056769105"/>
      </ac:txMk>
    </ac:txMkLst>
    <p188:pos x="8606734" y="1168401"/>
    <p188:txBody>
      <a:bodyPr/>
      <a:lstStyle/>
      <a:p>
        <a:r>
          <a:rPr lang="en-GB"/>
          <a:t>Just to have a bit les text on the slide, you could remove this sentence, as it repeats what is already in the first sentence.</a:t>
        </a:r>
      </a:p>
    </p188:txBody>
  </p188:cm>
</p188:cmLst>
</file>

<file path=ppt/comments/modernComment_131_125F27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4760071-7C2C-475C-A869-DE6E4C520813}" authorId="{EA7B8413-2161-60E6-AC06-4AFA172A072B}" created="2023-01-18T14:30:15.0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8225939" sldId="305"/>
      <ac:spMk id="3" creationId="{00000000-0000-0000-0000-000000000000}"/>
      <ac:txMk cp="738" len="227">
        <ac:context len="1169" hash="2677747702"/>
      </ac:txMk>
    </ac:txMkLst>
    <p188:pos x="9403688" y="3289282"/>
    <p188:txBody>
      <a:bodyPr/>
      <a:lstStyle/>
      <a:p>
        <a:r>
          <a:rPr lang="en-GB"/>
          <a:t>This is very good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CE06-5F3A-4BF0-81FE-4CEA245549DF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914AF-A90A-4A96-8B74-9D493425A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6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14AF-A90A-4A96-8B74-9D493425A2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8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69278"/>
            <a:ext cx="6858000" cy="2387600"/>
          </a:xfrm>
        </p:spPr>
        <p:txBody>
          <a:bodyPr anchor="b">
            <a:normAutofit/>
          </a:bodyPr>
          <a:lstStyle>
            <a:lvl1pPr algn="ctr">
              <a:defRPr sz="5800">
                <a:solidFill>
                  <a:srgbClr val="006A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122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A11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A92-1E48-4BCD-8E00-9348F701B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929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469"/>
            <a:ext cx="7886700" cy="1325563"/>
          </a:xfrm>
        </p:spPr>
        <p:txBody>
          <a:bodyPr/>
          <a:lstStyle>
            <a:lvl1pPr>
              <a:defRPr>
                <a:solidFill>
                  <a:srgbClr val="006A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2969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A92-1E48-4BCD-8E00-9348F701B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62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6A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A92-1E48-4BCD-8E00-9348F701B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3412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A92-1E48-4BCD-8E00-9348F701B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8160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006A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A92-1E48-4BCD-8E00-9348F701B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486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A92-1E48-4BCD-8E00-9348F701B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981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solidFill>
                  <a:srgbClr val="006A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A92-1E48-4BCD-8E00-9348F701B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534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A92-1E48-4BCD-8E00-9348F701B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016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610D9-9766-4280-AF45-7963BCE78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629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44" y="6437990"/>
            <a:ext cx="595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DAA92-1E48-4BCD-8E00-9348F701B826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408086"/>
            <a:ext cx="9144000" cy="1369304"/>
            <a:chOff x="0" y="5293788"/>
            <a:chExt cx="9156700" cy="1369304"/>
          </a:xfrm>
        </p:grpSpPr>
        <p:pic>
          <p:nvPicPr>
            <p:cNvPr id="8" name="Picture 7" descr="Grey swoosh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93788"/>
              <a:ext cx="9156700" cy="1046074"/>
            </a:xfrm>
            <a:prstGeom prst="rect">
              <a:avLst/>
            </a:prstGeom>
          </p:spPr>
        </p:pic>
        <p:pic>
          <p:nvPicPr>
            <p:cNvPr id="9" name="Picture 8" descr="Flintshire CC • cmyk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091" y="6036794"/>
              <a:ext cx="1397825" cy="626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15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51" r:id="rId9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31_125F279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2D_F6DEC74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yw.cym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2F_94A8358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576" y="4166009"/>
            <a:ext cx="2132388" cy="8537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4812" y="400804"/>
            <a:ext cx="8821269" cy="2868433"/>
          </a:xfrm>
        </p:spPr>
        <p:txBody>
          <a:bodyPr>
            <a:normAutofit/>
          </a:bodyPr>
          <a:lstStyle/>
          <a:p>
            <a:r>
              <a:rPr lang="cy" sz="3400" b="1" i="0" strike="noStrike" cap="none" spc="0" baseline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Sesiwn Wybodaeth ar Derfyn Cyflymder </a:t>
            </a:r>
            <a:r>
              <a:rPr sz="3400"/>
              <a:t/>
            </a:r>
            <a:br>
              <a:rPr sz="3400"/>
            </a:br>
            <a:r>
              <a:rPr lang="cy" sz="3400" b="1" i="0" strike="noStrike" cap="none" spc="0" baseline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20mya Bwcle a’r Ardaloedd Cyfagos</a:t>
            </a:r>
            <a:r>
              <a:rPr sz="3400"/>
              <a:t/>
            </a:r>
            <a:br>
              <a:rPr sz="3400"/>
            </a:br>
            <a:r>
              <a:rPr sz="4400"/>
              <a:t/>
            </a:r>
            <a:br>
              <a:rPr sz="4400"/>
            </a:br>
            <a:r>
              <a:rPr lang="cy" sz="4400" b="0" i="0" strike="noStrike" cap="none" spc="0" baseline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sz="5800"/>
              <a:t/>
            </a:r>
            <a:br>
              <a:rPr sz="5800"/>
            </a:br>
            <a:endParaRPr lang="en-GB" sz="1800"/>
          </a:p>
        </p:txBody>
      </p:sp>
      <p:pic>
        <p:nvPicPr>
          <p:cNvPr id="1026" name="Picture 1" descr="Together keeping Flintshire safe email signature (00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023" y="4166009"/>
            <a:ext cx="2294134" cy="10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368" y="2679459"/>
            <a:ext cx="2074868" cy="1993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51" y="2732099"/>
            <a:ext cx="2022678" cy="866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2139" y="2805354"/>
            <a:ext cx="2032408" cy="793607"/>
          </a:xfrm>
          <a:prstGeom prst="rect">
            <a:avLst/>
          </a:prstGeom>
        </p:spPr>
      </p:pic>
      <p:sp>
        <p:nvSpPr>
          <p:cNvPr id="9" name="Content Placeholder 2"/>
          <p:cNvSpPr txBox="1"/>
          <p:nvPr/>
        </p:nvSpPr>
        <p:spPr>
          <a:xfrm>
            <a:off x="174811" y="1544295"/>
            <a:ext cx="8821269" cy="911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8A114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" sz="1800" b="0" i="0" strike="noStrike" cap="none" spc="0" baseline="0" dirty="0">
                <a:solidFill>
                  <a:srgbClr val="8A1146"/>
                </a:solidFill>
                <a:effectLst/>
                <a:latin typeface="Arial"/>
                <a:ea typeface="Arial"/>
                <a:cs typeface="Arial"/>
              </a:rPr>
              <a:t>Gorchymyn Ffyrdd Cyfyngedig (Terfyn Cyflymder 20 mya) (Cymru) 2022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8129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32469"/>
            <a:ext cx="8246409" cy="1397235"/>
          </a:xfrm>
        </p:spPr>
        <p:txBody>
          <a:bodyPr>
            <a:normAutofit/>
          </a:bodyPr>
          <a:lstStyle/>
          <a:p>
            <a:r>
              <a:rPr lang="cy" sz="4000" b="1" i="0" strike="noStrike" cap="none" spc="0" baseline="0" dirty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Defnyddio’r </a:t>
            </a:r>
            <a:r>
              <a:rPr lang="cy" sz="4000" b="1" i="0" strike="noStrike" cap="none" spc="0" baseline="0" dirty="0" smtClean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/>
            </a:r>
            <a:br>
              <a:rPr lang="cy" sz="4000" b="1" i="0" strike="noStrike" cap="none" spc="0" baseline="0" dirty="0" smtClean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</a:br>
            <a:r>
              <a:rPr lang="cy" sz="4000" b="1" i="0" strike="noStrike" cap="none" spc="0" baseline="0" dirty="0" smtClean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Meini </a:t>
            </a:r>
            <a:r>
              <a:rPr lang="cy" sz="4000" b="1" i="0" strike="noStrike" cap="none" spc="0" baseline="0" dirty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Prawf 20mya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1745704"/>
            <a:ext cx="8740588" cy="43567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y" sz="22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Astudiaethau Achos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Ffordd Gyfyngedig / Stryd Breswyl – Park Avenue, Mynydd Isa</a:t>
            </a:r>
          </a:p>
          <a:p>
            <a:pPr marL="0" indent="0">
              <a:buClr>
                <a:srgbClr val="00B050"/>
              </a:buClr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Ffordd Gyfyngedig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/ </a:t>
            </a: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Prif Ffordd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– </a:t>
            </a: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B5127 Liverpool Road, Bwcle</a:t>
            </a:r>
          </a:p>
          <a:p>
            <a:pPr marL="0" indent="0">
              <a:buClr>
                <a:srgbClr val="00B050"/>
              </a:buClr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B050"/>
              </a:buClr>
              <a:buSzPct val="135000"/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25254" y="260797"/>
            <a:ext cx="2118746" cy="13972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506799" y="412140"/>
            <a:ext cx="1900314" cy="123789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298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977873" y="165000"/>
            <a:ext cx="2118746" cy="13972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32470"/>
            <a:ext cx="8535425" cy="1017360"/>
          </a:xfrm>
        </p:spPr>
        <p:txBody>
          <a:bodyPr>
            <a:noAutofit/>
          </a:bodyPr>
          <a:lstStyle/>
          <a:p>
            <a:r>
              <a:rPr lang="cy" sz="4000" b="1" i="0" strike="noStrike" cap="none" spc="0" baseline="0" dirty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Rôl yr </a:t>
            </a:r>
            <a:r>
              <a:rPr lang="cy" sz="4000" b="1" i="0" strike="noStrike" cap="none" spc="0" baseline="0" dirty="0" smtClean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/>
            </a:r>
            <a:br>
              <a:rPr lang="cy" sz="4000" b="1" i="0" strike="noStrike" cap="none" spc="0" baseline="0" dirty="0" smtClean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</a:br>
            <a:r>
              <a:rPr lang="cy" sz="4000" b="1" i="0" strike="noStrike" cap="none" spc="0" baseline="0" dirty="0" smtClean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Awdurdod </a:t>
            </a:r>
            <a:r>
              <a:rPr lang="cy" sz="4000" b="1" i="0" strike="noStrike" cap="none" spc="0" baseline="0" dirty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Lleol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1349830"/>
            <a:ext cx="8740588" cy="50422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Mae gan awdurdodau lleol ddyletswydd orfodol i weithredu’r ddeddfwriaeth </a:t>
            </a:r>
            <a:r>
              <a:rPr lang="cy" sz="18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ddiwygiedig </a:t>
            </a:r>
            <a:endParaRPr lang="cy" sz="18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Fel rhan o’r newid, bydd gan bob ffordd gyfyngedig derfyn cyflymder o 20mya, oni bai bod yr awdurdod priffyrdd yn pennu terfyn cyflymder gwahanol drwy </a:t>
            </a:r>
            <a:r>
              <a:rPr lang="cy" sz="18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Orchymyn</a:t>
            </a:r>
            <a:endParaRPr lang="cy" sz="18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Wrth ystyried </a:t>
            </a:r>
            <a:r>
              <a:rPr lang="cy" sz="18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eithriadau </a:t>
            </a:r>
            <a:r>
              <a:rPr lang="cy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i’r rheol 20mya mae’n rhaid i’r awdurdod lleol ddangos bod ‘tystiolaeth gref’ yn bodoli o ran diogelwch cyflymder uwch. </a:t>
            </a:r>
            <a:r>
              <a:rPr lang="cy" sz="18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Ni </a:t>
            </a:r>
            <a:r>
              <a:rPr lang="cy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fydd pob ffordd 30mya yn pasio’r prawf yma, a dylai awdurdodau priffyrdd baratoi Gorchmynion cyfreithiol i gadw terfyn cyflymder presennol y ffyrdd hyn. Mae’r rhain wedi’u galw’n ‘eithriadau’ i’r terfyn cyflymder diofyn ar gyfer ffyrdd </a:t>
            </a:r>
            <a:r>
              <a:rPr lang="cy" sz="18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cyfyngedig</a:t>
            </a:r>
            <a:endParaRPr lang="cy" sz="18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Os yw eu penderfyniad yn gwyro oddi wrth y canllawiau hyn, mae’n rhaid i awdurdodau priffyrdd fod ag achos clir a </a:t>
            </a:r>
            <a:r>
              <a:rPr lang="cy" sz="18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rhesymedig</a:t>
            </a:r>
            <a:endParaRPr lang="en-GB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Mae pob terfyn cyflymder yn cael ei asesu’n ddiduedd ac yn unol â meini prawf cenedlaethol penodol – nid oes gan awdurdodau lleol y gallu i ddiystyru'r meini prawf yn seiliedig ddewis personol neu </a:t>
            </a:r>
            <a:r>
              <a:rPr lang="cy" sz="18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ddylanwad</a:t>
            </a:r>
            <a:endParaRPr lang="cy" sz="18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Mae’n rhaid hysbysebu pob eithriad yn ffurfiol yn unol â’r weithdrefn </a:t>
            </a:r>
            <a:r>
              <a:rPr lang="cy" sz="1800" b="0" i="0" strike="noStrike" cap="none" spc="0" baseline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ymgynghori statudol</a:t>
            </a:r>
            <a:r>
              <a:rPr lang="cy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, a dylid gwahodd gwrthwynebiadau ffurfiol a’u hasesu’n </a:t>
            </a:r>
            <a:r>
              <a:rPr lang="cy" sz="18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ddiduedd</a:t>
            </a:r>
            <a:endParaRPr lang="cy" sz="18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434863" y="324344"/>
            <a:ext cx="1900314" cy="123789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5939"/>
      </p:ext>
    </p:extLst>
  </p:cSld>
  <p:clrMapOvr>
    <a:masterClrMapping/>
  </p:clrMapOvr>
  <p:transition/>
  <p:extLst mod="1">
    <p:ext uri="{6950BFC3-D8DA-4A85-94F7-54DA5524770B}">
      <p188:commentRel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p188="http://schemas.microsoft.com/office/powerpoint/2018/8/main" r:id="rId5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32469"/>
            <a:ext cx="8246409" cy="1397235"/>
          </a:xfrm>
        </p:spPr>
        <p:txBody>
          <a:bodyPr>
            <a:normAutofit/>
          </a:bodyPr>
          <a:lstStyle/>
          <a:p>
            <a:r>
              <a:rPr lang="cy" sz="4200" b="1" i="0" strike="noStrike" cap="none" spc="0" baseline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Addysgu a Gorfodi</a:t>
            </a:r>
            <a:endParaRPr lang="en-GB" sz="4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1817376"/>
            <a:ext cx="8740588" cy="4285092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Bydd GanBwyll a’r Heddlu yn parhau i gefnogi Llywodraeth Cymru mewn perthynas ag addysg, ymgysylltu a gorfodi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rŵan ac ar ôl mis Medi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2023 </a:t>
            </a:r>
            <a:endParaRPr lang="cy" sz="2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 marL="0" indent="0" algn="l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Mae’r 8 anheddiad cyntaf wedi’u defnyddio i brofi dewisiadau ymgysylltu a gorfodi amrywiol, yn cynnwys gweithgareddau Gwylio Cyflymder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Cymunedol</a:t>
            </a:r>
            <a:r>
              <a:rPr lang="cy" sz="2200" b="0" i="0" strike="noStrike" cap="none" spc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a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gweithio </a:t>
            </a: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gydag ysgolion, y Gwasanaeth Tân ac Achub a phartneriaid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eraill </a:t>
            </a:r>
            <a:endParaRPr lang="cy" sz="2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 marL="0" indent="0" algn="l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Mae’r llywodraeth wedi penodi asiantaeth allanol o’r enw Lynn i ddarparu ymgyrch gyfathrebu a newid ymddygiad i helpu i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gyflwyno’r terfynnau cyflymder newydd o 20mya</a:t>
            </a:r>
            <a:endParaRPr lang="cy" sz="2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90783" y="260797"/>
            <a:ext cx="2118746" cy="13972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47773" y="420141"/>
            <a:ext cx="1900314" cy="123789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968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80257" y="125325"/>
            <a:ext cx="2118746" cy="13972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737247" y="284669"/>
            <a:ext cx="1900314" cy="123789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32470"/>
            <a:ext cx="8246409" cy="1022198"/>
          </a:xfrm>
        </p:spPr>
        <p:txBody>
          <a:bodyPr>
            <a:normAutofit/>
          </a:bodyPr>
          <a:lstStyle/>
          <a:p>
            <a:r>
              <a:rPr lang="cy" sz="3600" b="1" i="0" strike="noStrike" cap="none" spc="0" baseline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Camau Nesaf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1371347"/>
            <a:ext cx="8740588" cy="48663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Dadansoddi adborth o’r sesiynau gwybodaeth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Ychwanegu’r adborth a dderbynnir yn y sesiynau gwybodaeth at yr adborth a dderbyniwyd trwy’r holiadur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ar-lein</a:t>
            </a:r>
            <a:endParaRPr lang="cy" sz="2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Bydd hyn yn hysbysu adolygiad y Cyngor o ffyrdd lleol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Parhau i asesu ffyrdd lleol (os oes angen) yn unol â meini prawf eithrio Llywodraeth Cymru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Cyhoeddi canlyniadau’r arolygon a’r adborth a dderbyniwyd ar wefan y Cyngor erbyn diwedd mis Mawrth 2023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Hysbysebu’r eithriadau yn ffurfiol yn unol â’r broses statudol 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Cyflwyno’r ddeddfwriaeth yn genedlaethol ar 17 Medi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607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32469"/>
            <a:ext cx="8246409" cy="1397235"/>
          </a:xfrm>
        </p:spPr>
        <p:txBody>
          <a:bodyPr>
            <a:normAutofit/>
          </a:bodyPr>
          <a:lstStyle/>
          <a:p>
            <a:r>
              <a:rPr lang="cy" sz="4200" b="1" i="0" strike="noStrike" cap="none" spc="0" baseline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Cwestiynau</a:t>
            </a:r>
            <a:endParaRPr lang="en-GB" sz="42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4B17761-4696-49FC-85A4-2B0960D4A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9563" y="1729704"/>
            <a:ext cx="3466307" cy="2914527"/>
          </a:xfrm>
        </p:spPr>
      </p:pic>
    </p:spTree>
    <p:extLst>
      <p:ext uri="{BB962C8B-B14F-4D97-AF65-F5344CB8AC3E}">
        <p14:creationId xmlns:p14="http://schemas.microsoft.com/office/powerpoint/2010/main" val="25273386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2469"/>
            <a:ext cx="8058149" cy="1325563"/>
          </a:xfrm>
        </p:spPr>
        <p:txBody>
          <a:bodyPr>
            <a:normAutofit/>
          </a:bodyPr>
          <a:lstStyle/>
          <a:p>
            <a:r>
              <a:rPr lang="cy" sz="4200" b="1" i="0" strike="noStrike" cap="none" spc="0" baseline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Rhaglen</a:t>
            </a:r>
            <a:endParaRPr lang="en-GB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58032"/>
            <a:ext cx="8552328" cy="44862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Cyflwyniad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Katie Wilby, Prif Swyddog (Gwasanaethau Stryd a Thrafnidiaeth)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Y Cynghorydd Dave Hughes, Aelod Cabinet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Cyflwyniad gan Lywodraeth Cymru, Cyngor Sir y Fflint a’r Heddlu</a:t>
            </a:r>
          </a:p>
          <a:p>
            <a:pPr marL="0" indent="0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Defnyddio’r meini prawf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20mya </a:t>
            </a: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(astudiaethau achos)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Camau Nesaf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Cwestiynau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90783" y="260797"/>
            <a:ext cx="2118746" cy="13972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435168" y="420141"/>
            <a:ext cx="1900314" cy="123789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978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2469"/>
            <a:ext cx="8058149" cy="1325563"/>
          </a:xfrm>
        </p:spPr>
        <p:txBody>
          <a:bodyPr>
            <a:normAutofit/>
          </a:bodyPr>
          <a:lstStyle/>
          <a:p>
            <a:r>
              <a:rPr lang="cy" sz="4200" b="1" i="0" strike="noStrike" cap="none" spc="0" baseline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Cyflwyniad</a:t>
            </a:r>
            <a:endParaRPr lang="en-GB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2" y="1414732"/>
            <a:ext cx="8700247" cy="4729576"/>
          </a:xfrm>
        </p:spPr>
        <p:txBody>
          <a:bodyPr>
            <a:noAutofit/>
          </a:bodyPr>
          <a:lstStyle/>
          <a:p>
            <a:pPr marL="0" indent="0">
              <a:buClr>
                <a:srgbClr val="00B050"/>
              </a:buClr>
              <a:buSzPct val="135000"/>
              <a:buNone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Pwrpas y sesiwn wybodaeth hon: </a:t>
            </a:r>
          </a:p>
          <a:p>
            <a:pPr marL="0" indent="0">
              <a:buClr>
                <a:srgbClr val="00B050"/>
              </a:buClr>
              <a:buSzPct val="135000"/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SzPct val="135000"/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Rhoi cyfle i’r Cyngor ddysgu mwy gan breswylwyr yn dilyn cyflwyno Cynllun Aneddiadau Cam 1 ym Mwcle, Mynydd Isa, New Brighton, Drury, Burntwood, Bryn y Baal ac Alltami</a:t>
            </a:r>
          </a:p>
          <a:p>
            <a:pPr>
              <a:buClr>
                <a:srgbClr val="00B050"/>
              </a:buClr>
              <a:buSzPct val="135000"/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Rhoi cyfle i breswylwyr ddysgu mwy am ddeddfwriaeth 20mya newydd Llywodraeth Cymru a sut bydd yn cael ei weithredu ar ffyrdd lleol</a:t>
            </a:r>
          </a:p>
          <a:p>
            <a:pPr>
              <a:buClr>
                <a:srgbClr val="00B050"/>
              </a:buClr>
              <a:buSzPct val="135000"/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Rhoi cyfle i breswylwyr ddarparu adborth</a:t>
            </a:r>
          </a:p>
          <a:p>
            <a:pPr>
              <a:buClr>
                <a:srgbClr val="00B050"/>
              </a:buClr>
              <a:buSzPct val="135000"/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Casglu adborth i helpu i hysbysu adolygiad y Cyngor o ffyrdd lleol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cyn i’r cynllun gael ei roi</a:t>
            </a:r>
            <a:r>
              <a:rPr lang="cy" sz="2200" b="0" i="0" strike="noStrike" cap="none" spc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ar waith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ar draws Cymru</a:t>
            </a:r>
            <a:endParaRPr lang="cy" sz="2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buClr>
                <a:srgbClr val="00B050"/>
              </a:buClr>
              <a:buSzPct val="135000"/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Rhannu adborth preswylwyr gyda Llywodraeth Cymru i hysbysu’r cynllun cenedlaethol i gyflwyno’r terfynau cyflymder o 20mya  </a:t>
            </a:r>
          </a:p>
          <a:p>
            <a:pPr>
              <a:buClr>
                <a:srgbClr val="00B050"/>
              </a:buClr>
              <a:buSzPct val="135000"/>
              <a:buFont typeface="Wingdings" panose="05000000000000000000" pitchFamily="2" charset="2"/>
              <a:buChar char="§"/>
            </a:pPr>
            <a:endParaRPr lang="cy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SzPct val="135000"/>
              <a:buFont typeface="Wingdings" panose="05000000000000000000" pitchFamily="2" charset="2"/>
              <a:buChar char="§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90783" y="260797"/>
            <a:ext cx="2118746" cy="13972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47773" y="420141"/>
            <a:ext cx="1900314" cy="123789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340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2469"/>
            <a:ext cx="8058149" cy="1325563"/>
          </a:xfrm>
        </p:spPr>
        <p:txBody>
          <a:bodyPr>
            <a:normAutofit/>
          </a:bodyPr>
          <a:lstStyle/>
          <a:p>
            <a:r>
              <a:rPr lang="cy" sz="4200" b="1" i="0" strike="noStrike" cap="none" spc="0" baseline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Y Ddeddfwriaeth</a:t>
            </a:r>
            <a:endParaRPr lang="en-GB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45704"/>
            <a:ext cx="8552328" cy="4398604"/>
          </a:xfrm>
        </p:spPr>
        <p:txBody>
          <a:bodyPr>
            <a:noAutofit/>
          </a:bodyPr>
          <a:lstStyle/>
          <a:p>
            <a:pPr marL="0" indent="0">
              <a:buClr>
                <a:srgbClr val="00B050"/>
              </a:buClr>
              <a:buSzPct val="135000"/>
              <a:buNone/>
            </a:pP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90783" y="260797"/>
            <a:ext cx="2118746" cy="13972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47773" y="420141"/>
            <a:ext cx="1900314" cy="123789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9781" y="1765633"/>
            <a:ext cx="881974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y" sz="2200" dirty="0">
                <a:solidFill>
                  <a:srgbClr val="000000"/>
                </a:solidFill>
                <a:latin typeface="Arial"/>
                <a:ea typeface="Arial"/>
              </a:rPr>
              <a:t>Cyflwynwyd y ddeddfwriaeth i wneud y newid hwn i’r Senedd ar 12 Gorffennaf 2022. Yn dilyn trafodaeth a phleidlais, cafodd ei chymeradwyo a bydd yn dod yn gyfraith ar 17 Medi </a:t>
            </a:r>
            <a:r>
              <a:rPr lang="cy" sz="2200" dirty="0" smtClean="0">
                <a:solidFill>
                  <a:srgbClr val="000000"/>
                </a:solidFill>
                <a:latin typeface="Arial"/>
                <a:ea typeface="Arial"/>
              </a:rPr>
              <a:t>2023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y" sz="2200" dirty="0">
              <a:solidFill>
                <a:srgbClr val="000000"/>
              </a:solidFill>
              <a:latin typeface="Arial"/>
              <a:ea typeface="Arial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y" sz="2200" dirty="0" smtClean="0">
                <a:solidFill>
                  <a:srgbClr val="000000"/>
                </a:solidFill>
                <a:latin typeface="Arial"/>
                <a:ea typeface="Arial"/>
              </a:rPr>
              <a:t>Mae’r </a:t>
            </a:r>
            <a:r>
              <a:rPr lang="cy" sz="2200" dirty="0">
                <a:solidFill>
                  <a:srgbClr val="000000"/>
                </a:solidFill>
                <a:latin typeface="Arial"/>
                <a:ea typeface="Arial"/>
              </a:rPr>
              <a:t>Gorchymyn yn lleihau’r terfyn cyflymder cyffredinol ar gyfer ffyrdd cyfyngedig, oni bai bod yr awdurdod priffyrdd yn pennu terfyn cyflymder gwahanol drwy </a:t>
            </a:r>
            <a:r>
              <a:rPr lang="cy" sz="2200" dirty="0" smtClean="0">
                <a:solidFill>
                  <a:srgbClr val="000000"/>
                </a:solidFill>
                <a:latin typeface="Arial"/>
                <a:ea typeface="Arial"/>
              </a:rPr>
              <a:t>Orchymyn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cy" sz="2200" dirty="0">
              <a:solidFill>
                <a:srgbClr val="000000"/>
              </a:solidFill>
              <a:latin typeface="Arial"/>
              <a:ea typeface="Arial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cy" sz="2200" dirty="0" smtClean="0">
                <a:solidFill>
                  <a:srgbClr val="000000"/>
                </a:solidFill>
                <a:latin typeface="Arial"/>
                <a:ea typeface="Arial"/>
              </a:rPr>
              <a:t>Mae ffordd gyfyngedig yn ffordd gyda system o oleuadau stryd ar ffurf lampiau wedi’u gosod dim mwy na 200 llath oddi wrth ei gilydd</a:t>
            </a:r>
            <a:endParaRPr lang="cy" sz="2200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spcBef>
                <a:spcPct val="0"/>
              </a:spcBef>
              <a:defRPr/>
            </a:pPr>
            <a:endParaRPr lang="en-GB" sz="1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361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7" y="332469"/>
            <a:ext cx="8085044" cy="1325563"/>
          </a:xfrm>
        </p:spPr>
        <p:txBody>
          <a:bodyPr>
            <a:normAutofit/>
          </a:bodyPr>
          <a:lstStyle/>
          <a:p>
            <a:r>
              <a:rPr lang="cy" sz="4200" b="1" i="0" strike="noStrike" cap="none" spc="0" baseline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Y Meini Prawf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855694"/>
            <a:ext cx="8740588" cy="4299647"/>
          </a:xfrm>
        </p:spPr>
        <p:txBody>
          <a:bodyPr>
            <a:noAutofit/>
          </a:bodyPr>
          <a:lstStyle/>
          <a:p>
            <a:pPr marL="436563" indent="-342900"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Mae </a:t>
            </a: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ffyrdd cyfyngedig fel rheol yn ffyrdd mewn ardaloedd preswyl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sydd â therfyn</a:t>
            </a:r>
            <a:r>
              <a:rPr lang="cy" sz="2200" b="0" i="0" strike="noStrike" cap="none" spc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cyflymder o 30mya ar hyn o bryd</a:t>
            </a:r>
            <a:endParaRPr lang="cy" sz="2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 marL="93663" indent="0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6563" indent="-342900"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Dylid gosod terfyn cyflymder o 20mya pan geir posibilrwydd o gymysgedd o gerddwyr, beicwyr a cherbydau yn rheolaidd, gyda therfyn o 30mya yn cael ei ystyried pan geir tystiolaeth gref bod cyflymder uwch yn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ddiogel</a:t>
            </a:r>
            <a:endParaRPr lang="cy" sz="2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 marL="265113" indent="-171450">
              <a:buFont typeface="Wingdings" panose="05000000000000000000" pitchFamily="2" charset="2"/>
              <a:buChar char="§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6563" indent="-342900">
              <a:buFont typeface="Wingdings" panose="05000000000000000000" pitchFamily="2" charset="2"/>
              <a:buChar char="§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Mae meini prawf ‘lleoliad’ wedi’u datblygu i benderfynu ymhle dylid gosod terfynau cyflymder o 20mya, gan ddarparu dull cyson ar draws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Cymru</a:t>
            </a:r>
            <a:endParaRPr lang="cy" sz="2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 marL="0" indent="0">
              <a:buClr>
                <a:srgbClr val="00B050"/>
              </a:buClr>
              <a:buSzPct val="135000"/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90783" y="260797"/>
            <a:ext cx="2118746" cy="13972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47773" y="420141"/>
            <a:ext cx="1900314" cy="123789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795140"/>
      </p:ext>
    </p:extLst>
  </p:cSld>
  <p:clrMapOvr>
    <a:masterClrMapping/>
  </p:clrMapOvr>
  <p:transition/>
  <p:extLst mod="1">
    <p:ext uri="{6950BFC3-D8DA-4A85-94F7-54DA5524770B}">
      <p188:commentRel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p188="http://schemas.microsoft.com/office/powerpoint/2018/8/main" r:id="rId5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32469"/>
            <a:ext cx="8246409" cy="1325563"/>
          </a:xfrm>
        </p:spPr>
        <p:txBody>
          <a:bodyPr>
            <a:normAutofit/>
          </a:bodyPr>
          <a:lstStyle/>
          <a:p>
            <a:r>
              <a:rPr lang="cy" sz="4200" b="1" i="0" strike="noStrike" cap="none" spc="0" baseline="0" dirty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Meini </a:t>
            </a:r>
            <a:r>
              <a:rPr lang="cy" sz="4200" b="1" i="0" strike="noStrike" cap="none" spc="0" baseline="0" dirty="0" smtClean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Prawf</a:t>
            </a:r>
            <a:br>
              <a:rPr lang="cy" sz="4200" b="1" i="0" strike="noStrike" cap="none" spc="0" baseline="0" dirty="0" smtClean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</a:br>
            <a:r>
              <a:rPr lang="cy" sz="4200" b="1" i="0" strike="noStrike" cap="none" spc="0" baseline="0" dirty="0" smtClean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Lleoliad </a:t>
            </a:r>
            <a:endParaRPr lang="cy" sz="4200" b="1" i="0" strike="noStrike" cap="none" spc="0" baseline="0" dirty="0">
              <a:solidFill>
                <a:srgbClr val="006A53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524000"/>
            <a:ext cx="8740588" cy="4631342"/>
          </a:xfrm>
        </p:spPr>
        <p:txBody>
          <a:bodyPr>
            <a:noAutofit/>
          </a:bodyPr>
          <a:lstStyle/>
          <a:p>
            <a:pPr marL="0" indent="0">
              <a:buClr>
                <a:srgbClr val="00B050"/>
              </a:buClr>
              <a:buSzPct val="120000"/>
              <a:buNone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 fewn taith gerdded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100 </a:t>
            </a: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metr i…</a:t>
            </a:r>
          </a:p>
          <a:p>
            <a:pPr marL="0" indent="0">
              <a:buClr>
                <a:srgbClr val="00B050"/>
              </a:buClr>
              <a:buSzPct val="120000"/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Unrhyw leoliad addysgol e.e. sefydliad addysg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                  gynradd</a:t>
            </a: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, addysg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uwchradd,</a:t>
            </a:r>
            <a:r>
              <a:rPr lang="cy" sz="2200" b="0" i="0" strike="noStrike" cap="none" spc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addysg </a:t>
            </a: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bellach neu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                     addysg </a:t>
            </a: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uwch</a:t>
            </a:r>
          </a:p>
          <a:p>
            <a:pPr marL="0" indent="0">
              <a:buClr>
                <a:srgbClr val="00B050"/>
              </a:buClr>
              <a:buSzPct val="120000"/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Unrhyw ganolfan gymunedol</a:t>
            </a:r>
          </a:p>
          <a:p>
            <a:pPr marL="0" indent="0">
              <a:buClr>
                <a:srgbClr val="00B050"/>
              </a:buClr>
              <a:buSzPct val="120000"/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Unrhyw ysbyty</a:t>
            </a:r>
          </a:p>
          <a:p>
            <a:pPr marL="0" indent="0">
              <a:buClr>
                <a:srgbClr val="00B050"/>
              </a:buClr>
              <a:buSzPct val="120000"/>
              <a:buNone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Lle mae nifer yr eiddo preswyl a/neu fanwerthu sy’n wynebu ffordd  yn fwy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nag </a:t>
            </a:r>
            <a:r>
              <a:rPr lang="cy" sz="2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20 </a:t>
            </a:r>
            <a:r>
              <a:rPr lang="cy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adeilad fesul km</a:t>
            </a:r>
            <a:endParaRPr lang="cy" sz="2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 marL="0" indent="0">
              <a:buClr>
                <a:srgbClr val="00B050"/>
              </a:buClr>
              <a:buSzPct val="135000"/>
              <a:buNone/>
            </a:pPr>
            <a:r>
              <a:rPr lang="cy" sz="1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   </a:t>
            </a:r>
            <a:r>
              <a:rPr lang="cy" sz="1400" b="0" i="1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Ffynhonnell: www.llyw.cymru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56313" y="283802"/>
            <a:ext cx="2118746" cy="13972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244215" y="391975"/>
            <a:ext cx="1900314" cy="123789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934" y="1746073"/>
            <a:ext cx="2051670" cy="1365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0584" y="3273589"/>
            <a:ext cx="2200350" cy="1445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313" y="3283939"/>
            <a:ext cx="1916290" cy="14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064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32469"/>
            <a:ext cx="8246409" cy="1325563"/>
          </a:xfrm>
        </p:spPr>
        <p:txBody>
          <a:bodyPr>
            <a:normAutofit/>
          </a:bodyPr>
          <a:lstStyle/>
          <a:p>
            <a:r>
              <a:rPr lang="cy-GB" sz="4000" b="1" dirty="0" smtClean="0"/>
              <a:t>Meini prawf 20mya</a:t>
            </a:r>
            <a:br>
              <a:rPr lang="cy-GB" sz="4000" b="1" dirty="0" smtClean="0"/>
            </a:br>
            <a:r>
              <a:rPr lang="cy-GB" sz="4000" b="1" dirty="0" smtClean="0"/>
              <a:t>ychwanegol posibl</a:t>
            </a:r>
            <a:endParaRPr lang="cy-GB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740542"/>
            <a:ext cx="8740588" cy="4414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2100" dirty="0" smtClean="0">
                <a:solidFill>
                  <a:srgbClr val="1F1F1F"/>
                </a:solidFill>
                <a:latin typeface="Arial" panose="020B0604020202020204" pitchFamily="34" charset="0"/>
              </a:rPr>
              <a:t>Mae’n bosibl bod darnau o ffyrdd ble ceir galw mawr (posibl) am gerdded a beicio nad ydynt yn bodloni unrhyw un o’r meini prawf lleoliad, ond ble mae terfyn cyflymder o 20mya yn briodol:</a:t>
            </a:r>
            <a:endParaRPr lang="cy-GB" sz="800" dirty="0" smtClean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y-GB" sz="2100" dirty="0" smtClean="0">
                <a:solidFill>
                  <a:srgbClr val="1F1F1F"/>
                </a:solidFill>
                <a:latin typeface="Arial" panose="020B0604020202020204" pitchFamily="34" charset="0"/>
              </a:rPr>
              <a:t>tir bob ochr i briffordd yn barcdir agored a/neu’n gaeau chwarae sy’n cael eu defnyddio’n aml gan bobl ar droed neu feic 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y-GB" sz="2100" dirty="0" smtClean="0">
                <a:solidFill>
                  <a:srgbClr val="1F1F1F"/>
                </a:solidFill>
                <a:latin typeface="Arial" panose="020B0604020202020204" pitchFamily="34" charset="0"/>
              </a:rPr>
              <a:t>os ceir mynediad a ddefnyddir yn aml i ysgol neu ysbyty ar hyd y ffordd, hyd yn oed os yw’r mynediad </a:t>
            </a:r>
            <a:r>
              <a:rPr lang="cy-GB" sz="2100" dirty="0" smtClean="0">
                <a:solidFill>
                  <a:srgbClr val="1F1F1F"/>
                </a:solidFill>
                <a:latin typeface="Arial" panose="020B0604020202020204" pitchFamily="34" charset="0"/>
              </a:rPr>
              <a:t>hwn yn bellach na 100 metr o’u prif fynediad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y-GB" sz="2100" dirty="0" smtClean="0">
                <a:solidFill>
                  <a:srgbClr val="1F1F1F"/>
                </a:solidFill>
                <a:latin typeface="Arial" panose="020B0604020202020204" pitchFamily="34" charset="0"/>
              </a:rPr>
              <a:t>y briffordd yn llwybr teithio llesol dynodedig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y-GB" sz="2100" dirty="0" smtClean="0">
                <a:solidFill>
                  <a:srgbClr val="1F1F1F"/>
                </a:solidFill>
                <a:latin typeface="Arial" panose="020B0604020202020204" pitchFamily="34" charset="0"/>
              </a:rPr>
              <a:t>os yw nifer a/neu fath y damweiniau ar hyd y ffordd yn golygu y byddai terfyn cyflymder o 20mya yn darparu diogelwch sylweddol a buddiannau eraill i ddefnyddwyr y ffordd a’r gymuned</a:t>
            </a:r>
            <a:endParaRPr lang="cy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56313" y="283802"/>
            <a:ext cx="2118746" cy="13972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244215" y="391975"/>
            <a:ext cx="1900314" cy="123789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6714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90783" y="260797"/>
            <a:ext cx="2118746" cy="13972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>
              <a:rot lat="0" lon="0" rev="20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32469"/>
            <a:ext cx="8246409" cy="1325563"/>
          </a:xfrm>
        </p:spPr>
        <p:txBody>
          <a:bodyPr>
            <a:normAutofit/>
          </a:bodyPr>
          <a:lstStyle/>
          <a:p>
            <a:r>
              <a:rPr lang="cy" sz="4200" b="1" i="0" strike="noStrike" cap="none" spc="0" baseline="0" dirty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Meini Prawf </a:t>
            </a:r>
            <a:r>
              <a:rPr lang="cy" sz="4200" b="1" i="0" strike="noStrike" cap="none" spc="0" baseline="0" dirty="0" smtClean="0">
                <a:solidFill>
                  <a:srgbClr val="006A53"/>
                </a:solidFill>
                <a:effectLst/>
                <a:latin typeface="Arial"/>
                <a:ea typeface="Arial"/>
                <a:cs typeface="Arial"/>
              </a:rPr>
              <a:t>Eithrio</a:t>
            </a:r>
            <a:endParaRPr lang="cy" sz="4200" b="1" i="0" strike="noStrike" cap="none" spc="0" baseline="0" dirty="0">
              <a:solidFill>
                <a:srgbClr val="006A53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1574799"/>
            <a:ext cx="8740588" cy="48344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y-GB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Disgwylir i’r mwyafrif o eithriadau gael eu gwneud ar briffyrdd sy’n cludo</a:t>
            </a:r>
            <a:r>
              <a:rPr lang="cy-GB" sz="2200" b="0" i="0" strike="noStrike" cap="none" spc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cy-GB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traffig drwy ardaloedd trefol</a:t>
            </a:r>
            <a:r>
              <a:rPr lang="cy-GB" sz="2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ble nad oes llawer o gerddwyr/beicwyr yn eu defnyddio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cy-GB" sz="2200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y-GB" sz="22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Fel rheol, ni ddylid gwneud</a:t>
            </a:r>
            <a:r>
              <a:rPr lang="cy-GB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eithriadau os yw ffordd yn cludo traffig lleol yn bennaf a dim ond yn gwasanaethu eiddo preswyl, a lle mae pobl yn cerdded ac yn beicio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None/>
            </a:pPr>
            <a:endParaRPr lang="cy-GB" sz="2200" b="0" i="0" strike="noStrike" cap="none" spc="0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y-GB" sz="2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Ni ddylai penderfyniadau ar eithriadau gael eu dylanwadu gan gyflymder presennol y traffig a dylid eu gwneud gan yr awdurdod priffyrdd lleol sy’n adnabod eu ffyrdd orau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cy" sz="2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GB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y" sz="1400" b="0" i="1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Ffynhonnell: </a:t>
            </a:r>
            <a:r>
              <a:rPr lang="cy" sz="1400" b="0" i="1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hlinkClick r:id="rId3"/>
              </a:rPr>
              <a:t>www.llyw.cymru</a:t>
            </a:r>
            <a:r>
              <a:rPr lang="cy" sz="1400" b="0" i="1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B050"/>
              </a:buClr>
              <a:buSzPct val="135000"/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47773" y="420141"/>
            <a:ext cx="1900314" cy="123789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51715"/>
      </p:ext>
    </p:extLst>
  </p:cSld>
  <p:clrMapOvr>
    <a:masterClrMapping/>
  </p:clrMapOvr>
  <p:transition/>
  <p:extLst mod="1">
    <p:ext uri="{6950BFC3-D8DA-4A85-94F7-54DA5524770B}">
      <p188:commentRel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p188="http://schemas.microsoft.com/office/powerpoint/2018/8/main" r:id="rId6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90783" y="260797"/>
            <a:ext cx="2118746" cy="13972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32469"/>
            <a:ext cx="8246409" cy="1325563"/>
          </a:xfrm>
        </p:spPr>
        <p:txBody>
          <a:bodyPr>
            <a:normAutofit/>
          </a:bodyPr>
          <a:lstStyle/>
          <a:p>
            <a:r>
              <a:rPr lang="cy-GB" sz="4000" b="1" dirty="0" smtClean="0"/>
              <a:t>Ffyrdd a all aros</a:t>
            </a:r>
            <a:br>
              <a:rPr lang="cy-GB" sz="4000" b="1" dirty="0" smtClean="0"/>
            </a:br>
            <a:r>
              <a:rPr lang="cy-GB" sz="4000" b="1" dirty="0" smtClean="0"/>
              <a:t>yn ffyrdd 30mya</a:t>
            </a:r>
            <a:endParaRPr lang="cy-GB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1949824"/>
            <a:ext cx="8740588" cy="4459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2200" dirty="0" smtClean="0">
                <a:solidFill>
                  <a:srgbClr val="1F1F1F"/>
                </a:solidFill>
                <a:latin typeface="Arial" panose="020B0604020202020204" pitchFamily="34" charset="0"/>
              </a:rPr>
              <a:t>Dyma enghreifftiau i ddangos sut gellir gwneud penderfyniadau lleol ar sail tystiolaeth:</a:t>
            </a:r>
          </a:p>
          <a:p>
            <a:pPr marL="0" indent="0">
              <a:buNone/>
            </a:pPr>
            <a:endParaRPr lang="cy-GB" sz="800" dirty="0" smtClean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y-GB" sz="2200" dirty="0" smtClean="0">
                <a:solidFill>
                  <a:srgbClr val="1F1F1F"/>
                </a:solidFill>
                <a:latin typeface="Arial" panose="020B0604020202020204" pitchFamily="34" charset="0"/>
              </a:rPr>
              <a:t>Cyfleusterau lleol: Efallai bod cyfleusterau lleol fel canolfan gymunedol neu feddygfa ar y ffordd dan sylw, ond efallai bod pobl yn teithio iddynt ar droed neu ar feic ar hyd llwybr gwbl wahanol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y-GB" sz="2200" dirty="0" smtClean="0">
                <a:solidFill>
                  <a:srgbClr val="1F1F1F"/>
                </a:solidFill>
                <a:latin typeface="Arial" panose="020B0604020202020204" pitchFamily="34" charset="0"/>
              </a:rPr>
              <a:t>Efallai bod eiddo preswyl a manwerthu ar un ochr i’r ffordd, ond os oes tir agored ar yr ochr arall efallai nad oes yn rhaid i gerddwyr na beicwyr groesi’r ffordd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y-GB" sz="2200" dirty="0" smtClean="0">
                <a:solidFill>
                  <a:srgbClr val="1F1F1F"/>
                </a:solidFill>
                <a:latin typeface="Arial" panose="020B0604020202020204" pitchFamily="34" charset="0"/>
              </a:rPr>
              <a:t>Ffyrdd cyfyngedig drwy ardaloedd diwydiannol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870" y="6086468"/>
            <a:ext cx="1122217" cy="7273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468797" y="420141"/>
            <a:ext cx="1900314" cy="123789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90662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efault FCC Template.potx" id="{D71ACEB9-F978-4FEF-AEB4-3F5F40C60A58}" vid="{D477FAC7-0ABB-4B81-B890-633858C4D2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3475</TotalTime>
  <Words>1116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Custom Design</vt:lpstr>
      <vt:lpstr>Sesiwn Wybodaeth ar Derfyn Cyflymder  20mya Bwcle a’r Ardaloedd Cyfagos    </vt:lpstr>
      <vt:lpstr>Rhaglen</vt:lpstr>
      <vt:lpstr>Cyflwyniad</vt:lpstr>
      <vt:lpstr>Y Ddeddfwriaeth</vt:lpstr>
      <vt:lpstr>Y Meini Prawf</vt:lpstr>
      <vt:lpstr>Meini Prawf Lleoliad </vt:lpstr>
      <vt:lpstr>Meini prawf 20mya ychwanegol posibl</vt:lpstr>
      <vt:lpstr>Meini Prawf Eithrio</vt:lpstr>
      <vt:lpstr>Ffyrdd a all aros yn ffyrdd 30mya</vt:lpstr>
      <vt:lpstr>Defnyddio’r  Meini Prawf 20mya </vt:lpstr>
      <vt:lpstr>Rôl yr  Awdurdod Lleol</vt:lpstr>
      <vt:lpstr>Addysgu a Gorfodi</vt:lpstr>
      <vt:lpstr>Camau Nesaf</vt:lpstr>
      <vt:lpstr>Cwestiynau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Services</dc:title>
  <dc:creator>Ruth Cartwright</dc:creator>
  <cp:lastModifiedBy>Ffion Wynne (Cyfieithydd / Translator)</cp:lastModifiedBy>
  <cp:revision>219</cp:revision>
  <dcterms:created xsi:type="dcterms:W3CDTF">2021-02-22T14:41:14Z</dcterms:created>
  <dcterms:modified xsi:type="dcterms:W3CDTF">2023-01-25T09:22:06Z</dcterms:modified>
</cp:coreProperties>
</file>